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</p:sldIdLst>
  <p:sldSz cx="18288000" cy="10287000"/>
  <p:notesSz cx="6858000" cy="9144000"/>
  <p:embeddedFontLst>
    <p:embeddedFont>
      <p:font typeface="Anton" pitchFamily="2" charset="0"/>
      <p:regular r:id="rId12"/>
    </p:embeddedFont>
    <p:embeddedFont>
      <p:font typeface="Courier Prime" panose="020B0604020202020204" charset="0"/>
      <p:regular r:id="rId13"/>
    </p:embeddedFont>
    <p:embeddedFont>
      <p:font typeface="Open Sauce" panose="020B0604020202020204" charset="0"/>
      <p:regular r:id="rId14"/>
    </p:embeddedFont>
    <p:embeddedFont>
      <p:font typeface="Open Sauce Bold" panose="020B0604020202020204" charset="0"/>
      <p:regular r:id="rId15"/>
    </p:embeddedFont>
    <p:embeddedFont>
      <p:font typeface="Open Sauce Italics" panose="020B0604020202020204" charset="0"/>
      <p:regular r:id="rId16"/>
    </p:embeddedFont>
    <p:embeddedFont>
      <p:font typeface="Open Sauce Semi-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5" d="100"/>
          <a:sy n="65" d="100"/>
        </p:scale>
        <p:origin x="370" y="5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ERA AMEERA BINTE ABDUL RAZAK" userId="5ad36552-dcbd-4d6b-9aac-6225fbf26ef0" providerId="ADAL" clId="{9F9E2249-C896-4727-9E20-BF845FCA482A}"/>
    <pc:docChg chg="delSld modSld">
      <pc:chgData name="MEERA AMEERA BINTE ABDUL RAZAK" userId="5ad36552-dcbd-4d6b-9aac-6225fbf26ef0" providerId="ADAL" clId="{9F9E2249-C896-4727-9E20-BF845FCA482A}" dt="2025-12-17T14:02:10.265" v="1" actId="47"/>
      <pc:docMkLst>
        <pc:docMk/>
      </pc:docMkLst>
      <pc:sldChg chg="modSp mod">
        <pc:chgData name="MEERA AMEERA BINTE ABDUL RAZAK" userId="5ad36552-dcbd-4d6b-9aac-6225fbf26ef0" providerId="ADAL" clId="{9F9E2249-C896-4727-9E20-BF845FCA482A}" dt="2025-12-17T14:01:56.847" v="0" actId="20577"/>
        <pc:sldMkLst>
          <pc:docMk/>
          <pc:sldMk cId="0" sldId="256"/>
        </pc:sldMkLst>
        <pc:spChg chg="mod">
          <ac:chgData name="MEERA AMEERA BINTE ABDUL RAZAK" userId="5ad36552-dcbd-4d6b-9aac-6225fbf26ef0" providerId="ADAL" clId="{9F9E2249-C896-4727-9E20-BF845FCA482A}" dt="2025-12-17T14:01:56.847" v="0" actId="20577"/>
          <ac:spMkLst>
            <pc:docMk/>
            <pc:sldMk cId="0" sldId="256"/>
            <ac:spMk id="7" creationId="{00000000-0000-0000-0000-000000000000}"/>
          </ac:spMkLst>
        </pc:spChg>
      </pc:sldChg>
      <pc:sldChg chg="del">
        <pc:chgData name="MEERA AMEERA BINTE ABDUL RAZAK" userId="5ad36552-dcbd-4d6b-9aac-6225fbf26ef0" providerId="ADAL" clId="{9F9E2249-C896-4727-9E20-BF845FCA482A}" dt="2025-12-17T14:02:10.265" v="1" actId="47"/>
        <pc:sldMkLst>
          <pc:docMk/>
          <pc:sldMk cId="0" sldId="265"/>
        </pc:sldMkLst>
      </pc:sldChg>
    </pc:docChg>
  </pc:docChgLst>
  <pc:docChgLst>
    <pc:chgData name="MEERA AMEERA BINTE ABDUL RAZAK" userId="5ad36552-dcbd-4d6b-9aac-6225fbf26ef0" providerId="ADAL" clId="{F66BB46C-5984-4221-A436-02C2C463DB47}"/>
    <pc:docChg chg="undo custSel modSld">
      <pc:chgData name="MEERA AMEERA BINTE ABDUL RAZAK" userId="5ad36552-dcbd-4d6b-9aac-6225fbf26ef0" providerId="ADAL" clId="{F66BB46C-5984-4221-A436-02C2C463DB47}" dt="2025-02-17T08:17:54.089" v="355" actId="20577"/>
      <pc:docMkLst>
        <pc:docMk/>
      </pc:docMkLst>
      <pc:sldChg chg="modSp mod">
        <pc:chgData name="MEERA AMEERA BINTE ABDUL RAZAK" userId="5ad36552-dcbd-4d6b-9aac-6225fbf26ef0" providerId="ADAL" clId="{F66BB46C-5984-4221-A436-02C2C463DB47}" dt="2025-02-17T08:17:54.089" v="355" actId="20577"/>
        <pc:sldMkLst>
          <pc:docMk/>
          <pc:sldMk cId="0" sldId="257"/>
        </pc:sldMkLst>
      </pc:sldChg>
      <pc:sldChg chg="modSp mod">
        <pc:chgData name="MEERA AMEERA BINTE ABDUL RAZAK" userId="5ad36552-dcbd-4d6b-9aac-6225fbf26ef0" providerId="ADAL" clId="{F66BB46C-5984-4221-A436-02C2C463DB47}" dt="2025-02-10T12:37:47.209" v="267" actId="115"/>
        <pc:sldMkLst>
          <pc:docMk/>
          <pc:sldMk cId="0" sldId="259"/>
        </pc:sldMkLst>
      </pc:sldChg>
      <pc:sldChg chg="modSp mod">
        <pc:chgData name="MEERA AMEERA BINTE ABDUL RAZAK" userId="5ad36552-dcbd-4d6b-9aac-6225fbf26ef0" providerId="ADAL" clId="{F66BB46C-5984-4221-A436-02C2C463DB47}" dt="2025-02-10T12:39:01.665" v="330" actId="1076"/>
        <pc:sldMkLst>
          <pc:docMk/>
          <pc:sldMk cId="0" sldId="260"/>
        </pc:sldMkLst>
      </pc:sldChg>
      <pc:sldChg chg="modSp mod">
        <pc:chgData name="MEERA AMEERA BINTE ABDUL RAZAK" userId="5ad36552-dcbd-4d6b-9aac-6225fbf26ef0" providerId="ADAL" clId="{F66BB46C-5984-4221-A436-02C2C463DB47}" dt="2025-02-10T12:39:39.468" v="338" actId="115"/>
        <pc:sldMkLst>
          <pc:docMk/>
          <pc:sldMk cId="0" sldId="261"/>
        </pc:sldMkLst>
      </pc:sldChg>
      <pc:sldChg chg="modSp mod">
        <pc:chgData name="MEERA AMEERA BINTE ABDUL RAZAK" userId="5ad36552-dcbd-4d6b-9aac-6225fbf26ef0" providerId="ADAL" clId="{F66BB46C-5984-4221-A436-02C2C463DB47}" dt="2025-02-10T12:41:09.458" v="354" actId="20577"/>
        <pc:sldMkLst>
          <pc:docMk/>
          <pc:sldMk cId="0" sldId="262"/>
        </pc:sldMkLst>
      </pc:sldChg>
      <pc:sldChg chg="modSp mod">
        <pc:chgData name="MEERA AMEERA BINTE ABDUL RAZAK" userId="5ad36552-dcbd-4d6b-9aac-6225fbf26ef0" providerId="ADAL" clId="{F66BB46C-5984-4221-A436-02C2C463DB47}" dt="2025-02-10T12:39:49.570" v="342" actId="20577"/>
        <pc:sldMkLst>
          <pc:docMk/>
          <pc:sldMk cId="0" sldId="263"/>
        </pc:sldMkLst>
      </pc:sldChg>
      <pc:sldChg chg="modSp mod">
        <pc:chgData name="MEERA AMEERA BINTE ABDUL RAZAK" userId="5ad36552-dcbd-4d6b-9aac-6225fbf26ef0" providerId="ADAL" clId="{F66BB46C-5984-4221-A436-02C2C463DB47}" dt="2025-02-10T12:37:26.983" v="264" actId="20577"/>
        <pc:sldMkLst>
          <pc:docMk/>
          <pc:sldMk cId="0" sldId="264"/>
        </pc:sldMkLst>
      </pc:sldChg>
      <pc:sldChg chg="modSp mod">
        <pc:chgData name="MEERA AMEERA BINTE ABDUL RAZAK" userId="5ad36552-dcbd-4d6b-9aac-6225fbf26ef0" providerId="ADAL" clId="{F66BB46C-5984-4221-A436-02C2C463DB47}" dt="2025-02-10T12:40:39.050" v="350" actId="20577"/>
        <pc:sldMkLst>
          <pc:docMk/>
          <pc:sldMk cId="0" sldId="265"/>
        </pc:sldMkLst>
      </pc:sldChg>
    </pc:docChg>
  </pc:docChgLst>
</pc:chgInfo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676943" y="3121667"/>
            <a:ext cx="4934113" cy="26130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099"/>
              </a:lnSpc>
            </a:pPr>
            <a:r>
              <a:rPr lang="en-US" sz="9999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AIRLINE BUDDY</a:t>
            </a:r>
          </a:p>
        </p:txBody>
      </p:sp>
      <p:sp>
        <p:nvSpPr>
          <p:cNvPr id="6" name="Freeform 6"/>
          <p:cNvSpPr/>
          <p:nvPr/>
        </p:nvSpPr>
        <p:spPr>
          <a:xfrm rot="14263">
            <a:off x="3739296" y="6124673"/>
            <a:ext cx="10809408" cy="1066820"/>
          </a:xfrm>
          <a:custGeom>
            <a:avLst/>
            <a:gdLst/>
            <a:ahLst/>
            <a:cxnLst/>
            <a:rect l="l" t="t" r="r" b="b"/>
            <a:pathLst>
              <a:path w="10809408" h="1066820">
                <a:moveTo>
                  <a:pt x="0" y="0"/>
                </a:moveTo>
                <a:lnTo>
                  <a:pt x="10809408" y="0"/>
                </a:lnTo>
                <a:lnTo>
                  <a:pt x="10809408" y="1066820"/>
                </a:lnTo>
                <a:lnTo>
                  <a:pt x="0" y="10668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751" t="-368497" b="-827839"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7" name="TextBox 7"/>
          <p:cNvSpPr txBox="1"/>
          <p:nvPr/>
        </p:nvSpPr>
        <p:spPr>
          <a:xfrm rot="14263">
            <a:off x="4510453" y="6245020"/>
            <a:ext cx="9267528" cy="7213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879"/>
              </a:lnSpc>
              <a:spcBef>
                <a:spcPct val="0"/>
              </a:spcBef>
            </a:pPr>
            <a:r>
              <a:rPr lang="en-US" sz="3999" spc="587" dirty="0">
                <a:solidFill>
                  <a:srgbClr val="FFFFFF"/>
                </a:solidFill>
                <a:latin typeface="Courier Prime"/>
                <a:ea typeface="Courier Prime"/>
                <a:cs typeface="Courier Prime"/>
                <a:sym typeface="Courier Prime"/>
              </a:rPr>
              <a:t>MEERA AMEERA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3519790" y="4109190"/>
            <a:ext cx="11248419" cy="1562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748"/>
              </a:lnSpc>
              <a:spcBef>
                <a:spcPct val="0"/>
              </a:spcBef>
            </a:pPr>
            <a:r>
              <a:rPr lang="en-US" sz="11632" u="none" strike="noStrike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144165" y="4248150"/>
            <a:ext cx="5729750" cy="51744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4"/>
              </a:lnSpc>
            </a:pPr>
            <a:r>
              <a:rPr lang="en-US" sz="2499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1) Data Collection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b="1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 </a:t>
            </a: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Collected customer review data</a:t>
            </a:r>
          </a:p>
          <a:p>
            <a:pPr algn="l">
              <a:lnSpc>
                <a:spcPts val="3674"/>
              </a:lnSpc>
            </a:pPr>
            <a:endParaRPr lang="en-US" sz="2499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3674"/>
              </a:lnSpc>
            </a:pPr>
            <a:r>
              <a:rPr lang="en-US" sz="2499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2) Pre-processing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Created Sentiment Labels (positive/negative/neutral)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Tokenization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 err="1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Stopword</a:t>
            </a: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Removal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Lemmatization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Sentence Embedding</a:t>
            </a:r>
          </a:p>
          <a:p>
            <a:pPr marL="539749" lvl="1" indent="-269875" algn="l">
              <a:lnSpc>
                <a:spcPts val="3674"/>
              </a:lnSpc>
              <a:spcBef>
                <a:spcPct val="0"/>
              </a:spcBef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Vectorization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750302" y="2519652"/>
            <a:ext cx="10787396" cy="1087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10"/>
              </a:lnSpc>
              <a:spcBef>
                <a:spcPct val="0"/>
              </a:spcBef>
            </a:pPr>
            <a:r>
              <a:rPr lang="en-US" sz="3000" b="1">
                <a:solidFill>
                  <a:srgbClr val="211F1C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Sentiment Analysis of Customer Reviews on 10 different airlines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144165" y="1181100"/>
            <a:ext cx="13999670" cy="10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80"/>
              </a:lnSpc>
              <a:spcBef>
                <a:spcPct val="0"/>
              </a:spcBef>
            </a:pPr>
            <a:r>
              <a:rPr lang="en-US" sz="800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PART 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439764" y="4248150"/>
            <a:ext cx="6704072" cy="47000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4"/>
              </a:lnSpc>
            </a:pPr>
            <a:r>
              <a:rPr lang="en-US" sz="2499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3) Evaluation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Tested on unbalanced, balanced, and fine-tuned datasets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Generated </a:t>
            </a: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performance metrics including accuracy, precision, recall, and F1-score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Used Confusion Matrix for error analysis</a:t>
            </a:r>
          </a:p>
          <a:p>
            <a:pPr algn="l">
              <a:lnSpc>
                <a:spcPts val="3674"/>
              </a:lnSpc>
            </a:pPr>
            <a:endParaRPr lang="en-US" sz="2499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3674"/>
              </a:lnSpc>
            </a:pPr>
            <a:r>
              <a:rPr lang="en-US" sz="2499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4) Model Selection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Logistic Regression (Balanced)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982293" y="3964938"/>
            <a:ext cx="4993936" cy="4791729"/>
            <a:chOff x="0" y="0"/>
            <a:chExt cx="1315275" cy="1262019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SG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0310652" y="3964938"/>
            <a:ext cx="4993936" cy="4791729"/>
            <a:chOff x="0" y="0"/>
            <a:chExt cx="1315275" cy="1262019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315275" cy="1262019"/>
            </a:xfrm>
            <a:custGeom>
              <a:avLst/>
              <a:gdLst/>
              <a:ahLst/>
              <a:cxnLst/>
              <a:rect l="l" t="t" r="r" b="b"/>
              <a:pathLst>
                <a:path w="1315275" h="1262019">
                  <a:moveTo>
                    <a:pt x="55810" y="0"/>
                  </a:moveTo>
                  <a:lnTo>
                    <a:pt x="1259466" y="0"/>
                  </a:lnTo>
                  <a:cubicBezTo>
                    <a:pt x="1274268" y="0"/>
                    <a:pt x="1288463" y="5880"/>
                    <a:pt x="1298929" y="16346"/>
                  </a:cubicBezTo>
                  <a:cubicBezTo>
                    <a:pt x="1309396" y="26813"/>
                    <a:pt x="1315275" y="41008"/>
                    <a:pt x="1315275" y="55810"/>
                  </a:cubicBezTo>
                  <a:lnTo>
                    <a:pt x="1315275" y="1206210"/>
                  </a:lnTo>
                  <a:cubicBezTo>
                    <a:pt x="1315275" y="1221011"/>
                    <a:pt x="1309396" y="1235207"/>
                    <a:pt x="1298929" y="1245673"/>
                  </a:cubicBezTo>
                  <a:cubicBezTo>
                    <a:pt x="1288463" y="1256139"/>
                    <a:pt x="1274268" y="1262019"/>
                    <a:pt x="1259466" y="1262019"/>
                  </a:cubicBezTo>
                  <a:lnTo>
                    <a:pt x="55810" y="1262019"/>
                  </a:lnTo>
                  <a:cubicBezTo>
                    <a:pt x="41008" y="1262019"/>
                    <a:pt x="26813" y="1256139"/>
                    <a:pt x="16346" y="1245673"/>
                  </a:cubicBezTo>
                  <a:cubicBezTo>
                    <a:pt x="5880" y="1235207"/>
                    <a:pt x="0" y="1221011"/>
                    <a:pt x="0" y="1206210"/>
                  </a:cubicBezTo>
                  <a:lnTo>
                    <a:pt x="0" y="55810"/>
                  </a:lnTo>
                  <a:cubicBezTo>
                    <a:pt x="0" y="41008"/>
                    <a:pt x="5880" y="26813"/>
                    <a:pt x="16346" y="16346"/>
                  </a:cubicBezTo>
                  <a:cubicBezTo>
                    <a:pt x="26813" y="5880"/>
                    <a:pt x="41008" y="0"/>
                    <a:pt x="55810" y="0"/>
                  </a:cubicBezTo>
                  <a:close/>
                </a:path>
              </a:pathLst>
            </a:custGeom>
            <a:solidFill>
              <a:srgbClr val="F1F1F1"/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  <p:txBody>
            <a:bodyPr/>
            <a:lstStyle/>
            <a:p>
              <a:endParaRPr lang="en-SG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-38100"/>
              <a:ext cx="1315275" cy="1300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116"/>
                </a:lnSpc>
              </a:pPr>
              <a:endParaRPr/>
            </a:p>
          </p:txBody>
        </p:sp>
      </p:grpSp>
      <p:sp>
        <p:nvSpPr>
          <p:cNvPr id="11" name="TextBox 11"/>
          <p:cNvSpPr txBox="1"/>
          <p:nvPr/>
        </p:nvSpPr>
        <p:spPr>
          <a:xfrm>
            <a:off x="4089404" y="4192951"/>
            <a:ext cx="2779714" cy="64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</a:pPr>
            <a:r>
              <a:rPr lang="en-US" sz="2500" spc="25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BASIC USER INTERACTION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77378" y="5966467"/>
            <a:ext cx="3518327" cy="731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40"/>
              </a:lnSpc>
              <a:spcBef>
                <a:spcPct val="0"/>
              </a:spcBef>
            </a:pPr>
            <a:r>
              <a:rPr lang="en-US" sz="200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Allows users to submit reviews on various airlines.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417763" y="4192951"/>
            <a:ext cx="2779714" cy="64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5"/>
              </a:lnSpc>
            </a:pPr>
            <a:r>
              <a:rPr lang="en-US" sz="2500" spc="25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USER QUERY INTERACTION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679151" y="5189227"/>
            <a:ext cx="4256939" cy="296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940"/>
              </a:lnSpc>
              <a:spcBef>
                <a:spcPct val="0"/>
              </a:spcBef>
            </a:pPr>
            <a:r>
              <a:rPr lang="en-US" sz="200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Enables users to ask questions about airline-related topics, such as baggage policies, special services &amp; assistance, Loyalty &amp; Rewards Programs, and more. Responses will be dynamically generated using Retrieval-Augmented Generation (RAG).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750302" y="2791458"/>
            <a:ext cx="10787396" cy="535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10"/>
              </a:lnSpc>
              <a:spcBef>
                <a:spcPct val="0"/>
              </a:spcBef>
            </a:pPr>
            <a:r>
              <a:rPr lang="en-US" sz="3000" b="1">
                <a:solidFill>
                  <a:srgbClr val="211F1C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Two main functions of the AirlineBuddy Chatbot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144165" y="1181100"/>
            <a:ext cx="13999670" cy="10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80"/>
              </a:lnSpc>
              <a:spcBef>
                <a:spcPct val="0"/>
              </a:spcBef>
            </a:pPr>
            <a:r>
              <a:rPr lang="en-US" sz="800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PART 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5" name="Freeform 5"/>
          <p:cNvSpPr/>
          <p:nvPr/>
        </p:nvSpPr>
        <p:spPr>
          <a:xfrm>
            <a:off x="408417" y="432262"/>
            <a:ext cx="2938009" cy="9422476"/>
          </a:xfrm>
          <a:custGeom>
            <a:avLst/>
            <a:gdLst/>
            <a:ahLst/>
            <a:cxnLst/>
            <a:rect l="l" t="t" r="r" b="b"/>
            <a:pathLst>
              <a:path w="2938009" h="9422476">
                <a:moveTo>
                  <a:pt x="0" y="0"/>
                </a:moveTo>
                <a:lnTo>
                  <a:pt x="2938009" y="0"/>
                </a:lnTo>
                <a:lnTo>
                  <a:pt x="2938009" y="9422476"/>
                </a:lnTo>
                <a:lnTo>
                  <a:pt x="0" y="94224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r="-4627" b="-1683"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6" name="TextBox 6"/>
          <p:cNvSpPr txBox="1"/>
          <p:nvPr/>
        </p:nvSpPr>
        <p:spPr>
          <a:xfrm>
            <a:off x="3963063" y="477203"/>
            <a:ext cx="7610174" cy="92754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000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Intents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1) General Interacti</a:t>
            </a:r>
            <a:r>
              <a:rPr lang="en-US" sz="2000" b="1" u="none" strike="noStrike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on: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greet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Handles user greetings 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goodbye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Manages user farewells 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000" u="none" strike="noStrike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2) Review Submission: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submit_review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Initiates the review process for an airline.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provide_airline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Captures the airline name the user wants to review.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provide_rating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Records the user’s rating for an airline.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provide_short_review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Allows the user to submit a brief review.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submit_another_review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Let the user submit another review after finishing one.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no_more_review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Ends the review process when the user has no more reviews to submit.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000" u="none" strike="noStrike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3) User Queries: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ask_question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Handles general questions related to airlines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more_question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Allows the user to continue asking more questions.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no_more_question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Ends the query session when the user has no further inquiries.</a:t>
            </a: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000" u="none" strike="noStrike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2379249" y="477203"/>
            <a:ext cx="5483728" cy="2960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000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Entities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ai</a:t>
            </a: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rline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Represents the airline name mentioned by the user.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rating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Stores the numerical rating provided by the user.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review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Captures the text-based review given by the user.</a:t>
            </a: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000" u="none" strike="noStrike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2379249" y="4191953"/>
            <a:ext cx="5483728" cy="5560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000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Slots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1) Ai</a:t>
            </a:r>
            <a:r>
              <a:rPr lang="en-US" sz="2000" b="1" u="none" strike="noStrike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rline Slot: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Type – text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Mapping – Extracted from the airline entity.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000" u="none" strike="noStrike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2) Rating Slot: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Type – float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Mapping – Extracted from the rating entity.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000" u="none" strike="noStrike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3) Review Slot: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Type – text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Mapping – Extracted from the review entity.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6297513" y="662940"/>
            <a:ext cx="6874590" cy="89039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000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Responses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b="1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1) General Interacti</a:t>
            </a:r>
            <a:r>
              <a:rPr lang="en-US" sz="2000" b="1" u="none" strike="noStrike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on: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utter_greet</a:t>
            </a: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– 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Greets the user and asks how it can help.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utter_goodbye</a:t>
            </a: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– 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Ends the conversation with a farewell message.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000" u="none" strike="noStrike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2) Handling Questions: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utter_any_more_questions</a:t>
            </a: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– 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Asks if the user has any more questions.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utter_no_more_questions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 Closes the conversation if no more questions are asked.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utter_additional_questions</a:t>
            </a: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– 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Encourages the user to ask more queries.</a:t>
            </a:r>
          </a:p>
          <a:p>
            <a:pPr algn="l">
              <a:lnSpc>
                <a:spcPts val="2940"/>
              </a:lnSpc>
              <a:spcBef>
                <a:spcPct val="0"/>
              </a:spcBef>
            </a:pPr>
            <a:endParaRPr lang="en-US" sz="2000" u="none" strike="noStrike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b="1" u="none" strike="noStrike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3) Review Submission: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utter_ask_airline</a:t>
            </a: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– 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Prompts the user to provide the name of the airline they want to review.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utter_ask_rating</a:t>
            </a: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– 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Asks the user to provide a rating on a scale of 1 to 5.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utter_ask_revie</a:t>
            </a:r>
            <a:r>
              <a:rPr lang="en-US" sz="2000" u="none" strike="noStrike" dirty="0" err="1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w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– Requests a short, detailed review from the user.</a:t>
            </a:r>
          </a:p>
          <a:p>
            <a:pPr marL="431801" lvl="1" indent="-215900" algn="l">
              <a:lnSpc>
                <a:spcPts val="29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utter_thank_for_review</a:t>
            </a:r>
            <a:r>
              <a:rPr lang="en-US" sz="2000" i="1" u="none" strike="noStrike" dirty="0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 – </a:t>
            </a: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 Acknowledges the user's review submission.</a:t>
            </a:r>
          </a:p>
        </p:txBody>
      </p:sp>
      <p:sp>
        <p:nvSpPr>
          <p:cNvPr id="6" name="Freeform 6"/>
          <p:cNvSpPr/>
          <p:nvPr/>
        </p:nvSpPr>
        <p:spPr>
          <a:xfrm>
            <a:off x="400657" y="1618692"/>
            <a:ext cx="5047092" cy="7049616"/>
          </a:xfrm>
          <a:custGeom>
            <a:avLst/>
            <a:gdLst/>
            <a:ahLst/>
            <a:cxnLst/>
            <a:rect l="l" t="t" r="r" b="b"/>
            <a:pathLst>
              <a:path w="5047092" h="7049616">
                <a:moveTo>
                  <a:pt x="0" y="0"/>
                </a:moveTo>
                <a:lnTo>
                  <a:pt x="5047093" y="0"/>
                </a:lnTo>
                <a:lnTo>
                  <a:pt x="5047093" y="7049616"/>
                </a:lnTo>
                <a:lnTo>
                  <a:pt x="0" y="70496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t="-225" b="-225"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7" name="TextBox 7"/>
          <p:cNvSpPr txBox="1"/>
          <p:nvPr/>
        </p:nvSpPr>
        <p:spPr>
          <a:xfrm>
            <a:off x="14021867" y="2714588"/>
            <a:ext cx="3666429" cy="4800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000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Actions</a:t>
            </a: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en-US" sz="2000" i="1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action_</a:t>
            </a: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review_summary</a:t>
            </a:r>
            <a:endParaRPr lang="en-US" sz="2000" i="1" dirty="0">
              <a:solidFill>
                <a:srgbClr val="211F1C"/>
              </a:solidFill>
              <a:latin typeface="Open Sauce"/>
              <a:ea typeface="Open Sauce Italics"/>
              <a:cs typeface="Open Sauce Italics"/>
              <a:sym typeface="Open Sauce"/>
            </a:endParaRPr>
          </a:p>
          <a:p>
            <a:pPr marL="342900" lvl="0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Processes and summarizes the user's submitted airline review.</a:t>
            </a:r>
          </a:p>
          <a:p>
            <a:pPr marL="342900" lvl="0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Review data is stored in MySQL database</a:t>
            </a:r>
          </a:p>
          <a:p>
            <a:pPr marL="342900" lvl="0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sz="2000" u="none" strike="noStrike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algn="l">
              <a:lnSpc>
                <a:spcPts val="2940"/>
              </a:lnSpc>
              <a:spcBef>
                <a:spcPct val="0"/>
              </a:spcBef>
            </a:pPr>
            <a:r>
              <a:rPr lang="en-US" sz="2000" i="1" u="none" strike="noStrike" dirty="0" err="1">
                <a:solidFill>
                  <a:srgbClr val="211F1C"/>
                </a:solidFill>
                <a:latin typeface="Open Sauce Italics"/>
                <a:ea typeface="Open Sauce Italics"/>
                <a:cs typeface="Open Sauce Italics"/>
                <a:sym typeface="Open Sauce Italics"/>
              </a:rPr>
              <a:t>action_fetch_answer</a:t>
            </a:r>
            <a:endParaRPr lang="en-US" sz="2000" i="1" dirty="0">
              <a:solidFill>
                <a:srgbClr val="211F1C"/>
              </a:solidFill>
              <a:latin typeface="Open Sauce"/>
              <a:ea typeface="Open Sauce Italics"/>
              <a:cs typeface="Open Sauce Italics"/>
              <a:sym typeface="Open Sauce"/>
            </a:endParaRPr>
          </a:p>
          <a:p>
            <a:pPr marL="342900" indent="-342900" algn="l">
              <a:lnSpc>
                <a:spcPts val="2940"/>
              </a:lnSpc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20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Retrieves relevant answers to user queries using RAG (Retrieval-Augmented Generation).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144165" y="1181100"/>
            <a:ext cx="13999670" cy="10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80"/>
              </a:lnSpc>
              <a:spcBef>
                <a:spcPct val="0"/>
              </a:spcBef>
            </a:pPr>
            <a:r>
              <a:rPr lang="en-US" sz="800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 CONVERSATION FLOW 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290887"/>
            <a:ext cx="6612954" cy="2802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4"/>
              </a:lnSpc>
            </a:pPr>
            <a:r>
              <a:rPr lang="en-US" sz="2499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1) Greeting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Bot: Greets the user </a:t>
            </a:r>
            <a:r>
              <a:rPr lang="en-US" sz="25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and asks how it can help.</a:t>
            </a:r>
            <a:endParaRPr lang="en-US" sz="2500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User: Directly states their request.</a:t>
            </a:r>
          </a:p>
          <a:p>
            <a:pPr marL="1079499" lvl="2" indent="-359833" algn="l">
              <a:lnSpc>
                <a:spcPts val="3674"/>
              </a:lnSpc>
              <a:buFont typeface="Arial"/>
              <a:buChar char="⚬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Submitting an airline review</a:t>
            </a:r>
          </a:p>
          <a:p>
            <a:pPr marL="1079499" lvl="2" indent="-359833" algn="l">
              <a:lnSpc>
                <a:spcPts val="3674"/>
              </a:lnSpc>
              <a:spcBef>
                <a:spcPct val="0"/>
              </a:spcBef>
              <a:buFont typeface="Arial"/>
              <a:buChar char="⚬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Asking airline-related questions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96193" y="3290887"/>
            <a:ext cx="8063107" cy="66191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4"/>
              </a:lnSpc>
            </a:pPr>
            <a:r>
              <a:rPr lang="en-US" sz="2499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2) Submit an Airline Review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User: States that they want to submit a review.</a:t>
            </a:r>
          </a:p>
          <a:p>
            <a:pPr marL="539749" lvl="1" indent="-269875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Bot: Asks for the airline name.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User: Provides the airline name.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Bot: Requests a rating on a scale of 1 to 5.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User: Provides a rating.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Bot: Asks for a short detailed review.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User: Submits a review.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Bot: Confirms the submission and summarizes the review details.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Bot: Asks if the user wants to submit another review.</a:t>
            </a:r>
          </a:p>
          <a:p>
            <a:pPr marL="1079499" lvl="2" indent="-359833" algn="l">
              <a:lnSpc>
                <a:spcPts val="3674"/>
              </a:lnSpc>
              <a:buFont typeface="Arial"/>
              <a:buChar char="⚬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If Yes → Restarts the review process.</a:t>
            </a:r>
          </a:p>
          <a:p>
            <a:pPr marL="1079499" lvl="2" indent="-359833" algn="l">
              <a:lnSpc>
                <a:spcPts val="3674"/>
              </a:lnSpc>
              <a:spcBef>
                <a:spcPct val="0"/>
              </a:spcBef>
              <a:buFont typeface="Arial"/>
              <a:buChar char="⚬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If No → Thank the user for their review.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5" name="Freeform 5"/>
          <p:cNvSpPr/>
          <p:nvPr/>
        </p:nvSpPr>
        <p:spPr>
          <a:xfrm>
            <a:off x="3139424" y="3416907"/>
            <a:ext cx="12009151" cy="6559999"/>
          </a:xfrm>
          <a:custGeom>
            <a:avLst/>
            <a:gdLst/>
            <a:ahLst/>
            <a:cxnLst/>
            <a:rect l="l" t="t" r="r" b="b"/>
            <a:pathLst>
              <a:path w="12009151" h="6559999">
                <a:moveTo>
                  <a:pt x="0" y="0"/>
                </a:moveTo>
                <a:lnTo>
                  <a:pt x="12009152" y="0"/>
                </a:lnTo>
                <a:lnTo>
                  <a:pt x="12009152" y="6559999"/>
                </a:lnTo>
                <a:lnTo>
                  <a:pt x="0" y="65599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6" name="TextBox 6"/>
          <p:cNvSpPr txBox="1"/>
          <p:nvPr/>
        </p:nvSpPr>
        <p:spPr>
          <a:xfrm>
            <a:off x="2144165" y="1181100"/>
            <a:ext cx="13999670" cy="10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80"/>
              </a:lnSpc>
              <a:spcBef>
                <a:spcPct val="0"/>
              </a:spcBef>
            </a:pPr>
            <a:r>
              <a:rPr lang="en-US" sz="800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SAMPLE 1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50302" y="2519652"/>
            <a:ext cx="10787396" cy="511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10"/>
              </a:lnSpc>
              <a:spcBef>
                <a:spcPct val="0"/>
              </a:spcBef>
            </a:pPr>
            <a:r>
              <a:rPr lang="en-US" sz="3000" b="1" dirty="0">
                <a:solidFill>
                  <a:srgbClr val="211F1C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Submit an airline review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144165" y="1181100"/>
            <a:ext cx="13999670" cy="10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80"/>
              </a:lnSpc>
              <a:spcBef>
                <a:spcPct val="0"/>
              </a:spcBef>
            </a:pPr>
            <a:r>
              <a:rPr lang="en-US" sz="800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 CONVERSATION FLOW 2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290887"/>
            <a:ext cx="6590296" cy="280204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4"/>
              </a:lnSpc>
            </a:pPr>
            <a:r>
              <a:rPr lang="en-US" sz="2499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1) Greeting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Bot: Greets the user </a:t>
            </a:r>
            <a:r>
              <a:rPr lang="en-US" sz="2500" u="none" strike="noStrike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and asks how it can help.</a:t>
            </a:r>
            <a:endParaRPr lang="en-US" sz="2500" dirty="0">
              <a:solidFill>
                <a:srgbClr val="211F1C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User: Directly states their request.</a:t>
            </a:r>
          </a:p>
          <a:p>
            <a:pPr marL="1079499" lvl="2" indent="-359833" algn="l">
              <a:lnSpc>
                <a:spcPts val="3674"/>
              </a:lnSpc>
              <a:buFont typeface="Arial"/>
              <a:buChar char="⚬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Submitting an airline review</a:t>
            </a:r>
          </a:p>
          <a:p>
            <a:pPr marL="1079499" lvl="2" indent="-359833" algn="l">
              <a:lnSpc>
                <a:spcPts val="3674"/>
              </a:lnSpc>
              <a:spcBef>
                <a:spcPct val="0"/>
              </a:spcBef>
              <a:buFont typeface="Arial"/>
              <a:buChar char="⚬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Asking airline-related questions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96193" y="3290887"/>
            <a:ext cx="8063107" cy="42467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74"/>
              </a:lnSpc>
            </a:pPr>
            <a:r>
              <a:rPr lang="en-US" sz="2499" b="1" u="sng" dirty="0">
                <a:solidFill>
                  <a:srgbClr val="211F1C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2) Ask Airline-Related Questions (RAG-powered)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User: Asks a question regarding airline services, policies, features and more.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Bot: Retrieves and generates a response using RAG.</a:t>
            </a:r>
          </a:p>
          <a:p>
            <a:pPr marL="539749" lvl="1" indent="-269875" algn="l">
              <a:lnSpc>
                <a:spcPts val="3674"/>
              </a:lnSpc>
              <a:buFont typeface="Arial"/>
              <a:buChar char="•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Bot: Asks if the user has any more questions.</a:t>
            </a:r>
          </a:p>
          <a:p>
            <a:pPr marL="1079499" lvl="2" indent="-359833" algn="l">
              <a:lnSpc>
                <a:spcPts val="3674"/>
              </a:lnSpc>
              <a:buFont typeface="Arial"/>
              <a:buChar char="⚬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If Yes → Allows the user to ask additional queries.</a:t>
            </a:r>
          </a:p>
          <a:p>
            <a:pPr marL="1079499" lvl="2" indent="-359833" algn="l">
              <a:lnSpc>
                <a:spcPts val="3674"/>
              </a:lnSpc>
              <a:spcBef>
                <a:spcPct val="0"/>
              </a:spcBef>
              <a:buFont typeface="Arial"/>
              <a:buChar char="⚬"/>
            </a:pPr>
            <a:r>
              <a:rPr lang="en-US" sz="2499" dirty="0">
                <a:solidFill>
                  <a:srgbClr val="211F1C"/>
                </a:solidFill>
                <a:latin typeface="Open Sauce"/>
                <a:ea typeface="Open Sauce"/>
                <a:cs typeface="Open Sauce"/>
                <a:sym typeface="Open Sauce"/>
              </a:rPr>
              <a:t>If No → Ends the query session.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03476" y="-580404"/>
            <a:ext cx="22876567" cy="11447809"/>
            <a:chOff x="0" y="0"/>
            <a:chExt cx="30502090" cy="1526374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  <p:sp>
          <p:nvSpPr>
            <p:cNvPr id="4" name="Freeform 4"/>
            <p:cNvSpPr/>
            <p:nvPr/>
          </p:nvSpPr>
          <p:spPr>
            <a:xfrm>
              <a:off x="15238345" y="0"/>
              <a:ext cx="15263745" cy="15263745"/>
            </a:xfrm>
            <a:custGeom>
              <a:avLst/>
              <a:gdLst/>
              <a:ahLst/>
              <a:cxnLst/>
              <a:rect l="l" t="t" r="r" b="b"/>
              <a:pathLst>
                <a:path w="15263745" h="15263745">
                  <a:moveTo>
                    <a:pt x="0" y="0"/>
                  </a:moveTo>
                  <a:lnTo>
                    <a:pt x="15263745" y="0"/>
                  </a:lnTo>
                  <a:lnTo>
                    <a:pt x="15263745" y="15263745"/>
                  </a:lnTo>
                  <a:lnTo>
                    <a:pt x="0" y="1526374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en-SG"/>
            </a:p>
          </p:txBody>
        </p:sp>
      </p:grpSp>
      <p:sp>
        <p:nvSpPr>
          <p:cNvPr id="5" name="Freeform 5"/>
          <p:cNvSpPr/>
          <p:nvPr/>
        </p:nvSpPr>
        <p:spPr>
          <a:xfrm>
            <a:off x="1729574" y="3416907"/>
            <a:ext cx="14828852" cy="6394943"/>
          </a:xfrm>
          <a:custGeom>
            <a:avLst/>
            <a:gdLst/>
            <a:ahLst/>
            <a:cxnLst/>
            <a:rect l="l" t="t" r="r" b="b"/>
            <a:pathLst>
              <a:path w="14828852" h="6394943">
                <a:moveTo>
                  <a:pt x="0" y="0"/>
                </a:moveTo>
                <a:lnTo>
                  <a:pt x="14828852" y="0"/>
                </a:lnTo>
                <a:lnTo>
                  <a:pt x="14828852" y="6394943"/>
                </a:lnTo>
                <a:lnTo>
                  <a:pt x="0" y="63949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SG"/>
          </a:p>
        </p:txBody>
      </p:sp>
      <p:sp>
        <p:nvSpPr>
          <p:cNvPr id="6" name="TextBox 6"/>
          <p:cNvSpPr txBox="1"/>
          <p:nvPr/>
        </p:nvSpPr>
        <p:spPr>
          <a:xfrm>
            <a:off x="2144165" y="1181100"/>
            <a:ext cx="13999670" cy="10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8080"/>
              </a:lnSpc>
              <a:spcBef>
                <a:spcPct val="0"/>
              </a:spcBef>
            </a:pPr>
            <a:r>
              <a:rPr lang="en-US" sz="8000" dirty="0">
                <a:solidFill>
                  <a:srgbClr val="211F1C"/>
                </a:solidFill>
                <a:latin typeface="Anton"/>
                <a:ea typeface="Anton"/>
                <a:cs typeface="Anton"/>
                <a:sym typeface="Anton"/>
              </a:rPr>
              <a:t>SAMPLE 2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50302" y="2519652"/>
            <a:ext cx="10787396" cy="535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4410"/>
              </a:lnSpc>
              <a:spcBef>
                <a:spcPct val="0"/>
              </a:spcBef>
            </a:pPr>
            <a:r>
              <a:rPr lang="en-US" sz="3000" b="1">
                <a:solidFill>
                  <a:srgbClr val="211F1C"/>
                </a:solidFill>
                <a:latin typeface="Open Sauce Semi-Bold"/>
                <a:ea typeface="Open Sauce Semi-Bold"/>
                <a:cs typeface="Open Sauce Semi-Bold"/>
                <a:sym typeface="Open Sauce Semi-Bold"/>
              </a:rPr>
              <a:t>Ask Airline-Related Questions (RAG-powered)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838</Words>
  <Application>Microsoft Office PowerPoint</Application>
  <PresentationFormat>Custom</PresentationFormat>
  <Paragraphs>117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Courier Prime</vt:lpstr>
      <vt:lpstr>Open Sauce Semi-Bold</vt:lpstr>
      <vt:lpstr>Arial</vt:lpstr>
      <vt:lpstr>Anton</vt:lpstr>
      <vt:lpstr>Open Sauce Italics</vt:lpstr>
      <vt:lpstr>Open Sauce Bold</vt:lpstr>
      <vt:lpstr>Open Sauce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Buddy</dc:title>
  <cp:lastModifiedBy>MEERA AMEERA BINTE ABDUL RAZAK</cp:lastModifiedBy>
  <cp:revision>1</cp:revision>
  <dcterms:created xsi:type="dcterms:W3CDTF">2006-08-16T00:00:00Z</dcterms:created>
  <dcterms:modified xsi:type="dcterms:W3CDTF">2025-12-17T14:02:16Z</dcterms:modified>
  <dc:identifier>DAGeskt0Vlg</dc:identifier>
</cp:coreProperties>
</file>

<file path=docProps/thumbnail.jpeg>
</file>